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513" r:id="rId2"/>
    <p:sldId id="777" r:id="rId3"/>
    <p:sldId id="772" r:id="rId4"/>
    <p:sldId id="778" r:id="rId5"/>
    <p:sldId id="780" r:id="rId6"/>
    <p:sldId id="779" r:id="rId7"/>
    <p:sldId id="787" r:id="rId8"/>
    <p:sldId id="786" r:id="rId9"/>
    <p:sldId id="785" r:id="rId10"/>
    <p:sldId id="784" r:id="rId11"/>
    <p:sldId id="783" r:id="rId12"/>
    <p:sldId id="782" r:id="rId13"/>
    <p:sldId id="781" r:id="rId14"/>
    <p:sldId id="788" r:id="rId15"/>
    <p:sldId id="789" r:id="rId16"/>
    <p:sldId id="793" r:id="rId17"/>
    <p:sldId id="792" r:id="rId18"/>
    <p:sldId id="794" r:id="rId19"/>
    <p:sldId id="790" r:id="rId20"/>
    <p:sldId id="79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5" autoAdjust="0"/>
    <p:restoredTop sz="92157" autoAdjust="0"/>
  </p:normalViewPr>
  <p:slideViewPr>
    <p:cSldViewPr>
      <p:cViewPr varScale="1">
        <p:scale>
          <a:sx n="81" d="100"/>
          <a:sy n="81" d="100"/>
        </p:scale>
        <p:origin x="135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51466-A702-4288-A274-A827F81D60B1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F14BE-3D92-47C0-8247-C2C5C64713C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318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6F14BE-3D92-47C0-8247-C2C5C64713C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2DB0D6D-D736-4999-8F59-1065792B213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98AC7CC-A925-4CEF-B857-CE4C91C6F7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00570"/>
            <a:ext cx="9144000" cy="85725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ru-RU" sz="96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be-BY" sz="12800" b="1" dirty="0" smtClean="0">
                <a:solidFill>
                  <a:schemeClr val="bg1"/>
                </a:solidFill>
              </a:rPr>
              <a:t>   </a:t>
            </a:r>
            <a:r>
              <a:rPr lang="ru-RU" sz="12800" b="1" dirty="0" smtClean="0">
                <a:solidFill>
                  <a:schemeClr val="bg1"/>
                </a:solidFill>
              </a:rPr>
              <a:t>История </a:t>
            </a:r>
            <a:r>
              <a:rPr lang="ru-RU" sz="12800" b="1" dirty="0" smtClean="0">
                <a:solidFill>
                  <a:schemeClr val="bg1"/>
                </a:solidFill>
              </a:rPr>
              <a:t>и смысл </a:t>
            </a:r>
            <a:r>
              <a:rPr lang="ru-RU" sz="12800" b="1" dirty="0" smtClean="0">
                <a:solidFill>
                  <a:schemeClr val="bg1"/>
                </a:solidFill>
              </a:rPr>
              <a:t>Дня </a:t>
            </a:r>
            <a:r>
              <a:rPr lang="ru-RU" sz="12800" b="1" dirty="0">
                <a:solidFill>
                  <a:schemeClr val="bg1"/>
                </a:solidFill>
              </a:rPr>
              <a:t>народного </a:t>
            </a:r>
            <a:r>
              <a:rPr lang="ru-RU" sz="12800" b="1" dirty="0" smtClean="0">
                <a:solidFill>
                  <a:schemeClr val="bg1"/>
                </a:solidFill>
              </a:rPr>
              <a:t>единства</a:t>
            </a:r>
            <a:r>
              <a:rPr lang="be-BY" sz="12800" b="1" dirty="0">
                <a:solidFill>
                  <a:schemeClr val="bg1"/>
                </a:solidFill>
              </a:rPr>
              <a:t> </a:t>
            </a:r>
            <a:endParaRPr lang="ru-RU" sz="1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9600" i="1" dirty="0" smtClean="0">
                <a:solidFill>
                  <a:schemeClr val="bg1"/>
                </a:solidFill>
              </a:rPr>
              <a:t>Лекция</a:t>
            </a:r>
            <a:endParaRPr lang="be-BY" sz="9600" i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be-BY" sz="3200" i="1" dirty="0" smtClean="0">
              <a:solidFill>
                <a:schemeClr val="bg1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6400" i="1" dirty="0" err="1" smtClean="0">
                <a:solidFill>
                  <a:schemeClr val="bg1"/>
                </a:solidFill>
              </a:rPr>
              <a:t>Мозолевский</a:t>
            </a:r>
            <a:r>
              <a:rPr lang="ru-RU" sz="6400" i="1" dirty="0" smtClean="0">
                <a:solidFill>
                  <a:schemeClr val="bg1"/>
                </a:solidFill>
              </a:rPr>
              <a:t> Вячеслав Иванович</a:t>
            </a:r>
            <a:endParaRPr lang="be-BY" sz="6400" i="1" dirty="0" smtClean="0">
              <a:solidFill>
                <a:schemeClr val="bg1"/>
              </a:solidFill>
            </a:endParaRPr>
          </a:p>
          <a:p>
            <a:pPr algn="r">
              <a:spcBef>
                <a:spcPts val="0"/>
              </a:spcBef>
            </a:pPr>
            <a:r>
              <a:rPr lang="be-BY" sz="6400" i="1" dirty="0" smtClean="0">
                <a:solidFill>
                  <a:schemeClr val="bg1"/>
                </a:solidFill>
              </a:rPr>
              <a:t>магистр педагогических наук, </a:t>
            </a:r>
          </a:p>
          <a:p>
            <a:pPr algn="r">
              <a:spcBef>
                <a:spcPts val="0"/>
              </a:spcBef>
            </a:pPr>
            <a:r>
              <a:rPr lang="be-BY" sz="6400" i="1" dirty="0" smtClean="0">
                <a:solidFill>
                  <a:schemeClr val="bg1"/>
                </a:solidFill>
              </a:rPr>
              <a:t>Старший научный сотрудник</a:t>
            </a:r>
          </a:p>
          <a:p>
            <a:pPr lvl="0" algn="r">
              <a:spcBef>
                <a:spcPts val="0"/>
              </a:spcBef>
            </a:pPr>
            <a:r>
              <a:rPr lang="ru-RU" sz="6600" i="1" dirty="0" smtClean="0">
                <a:solidFill>
                  <a:schemeClr val="bg1"/>
                </a:solidFill>
              </a:rPr>
              <a:t>Несвижский историко-краеведческий музей</a:t>
            </a:r>
            <a:endParaRPr lang="be-BY" sz="6400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52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solidFill>
                  <a:schemeClr val="bg1"/>
                </a:solidFill>
              </a:rPr>
              <a:t>Несвижский историко-краеведческий музей</a:t>
            </a:r>
            <a:endParaRPr lang="be-BY" sz="1600" i="1" dirty="0" smtClean="0">
              <a:solidFill>
                <a:schemeClr val="bg1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383054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8" name="Picture 2" descr="C:\Users\Admin\Desktop\Без назван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2" b="-1"/>
          <a:stretch/>
        </p:blipFill>
        <p:spPr bwMode="auto">
          <a:xfrm>
            <a:off x="563116" y="620687"/>
            <a:ext cx="8017768" cy="403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den_narodnogo_edinstva_0.jpg"/>
          <p:cNvPicPr>
            <a:picLocks noChangeAspect="1" noChangeArrowheads="1"/>
          </p:cNvPicPr>
          <p:nvPr/>
        </p:nvPicPr>
        <p:blipFill>
          <a:blip r:embed="rId3" cstate="print"/>
          <a:srcRect l="2439" t="10516" b="24964"/>
          <a:stretch>
            <a:fillRect/>
          </a:stretch>
        </p:blipFill>
        <p:spPr bwMode="auto">
          <a:xfrm>
            <a:off x="214282" y="571480"/>
            <a:ext cx="8729425" cy="41434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Рождённые временем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esktop\gilv20130702_007.jpg"/>
          <p:cNvPicPr>
            <a:picLocks noChangeAspect="1" noChangeArrowheads="1"/>
          </p:cNvPicPr>
          <p:nvPr/>
        </p:nvPicPr>
        <p:blipFill>
          <a:blip r:embed="rId3" cstate="print"/>
          <a:srcRect l="1640" b="3668"/>
          <a:stretch>
            <a:fillRect/>
          </a:stretch>
        </p:blipFill>
        <p:spPr bwMode="auto">
          <a:xfrm>
            <a:off x="214282" y="214290"/>
            <a:ext cx="8676478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Дата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000022_1726553250_661668_big.jpg"/>
          <p:cNvPicPr>
            <a:picLocks noChangeAspect="1" noChangeArrowheads="1"/>
          </p:cNvPicPr>
          <p:nvPr/>
        </p:nvPicPr>
        <p:blipFill>
          <a:blip r:embed="rId3" cstate="print"/>
          <a:srcRect l="10875" r="11184" b="8579"/>
          <a:stretch>
            <a:fillRect/>
          </a:stretch>
        </p:blipFill>
        <p:spPr bwMode="auto">
          <a:xfrm>
            <a:off x="214282" y="214290"/>
            <a:ext cx="8722111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Без </a:t>
            </a:r>
            <a:r>
              <a:rPr lang="ru-RU" sz="3200" dirty="0" err="1" smtClean="0">
                <a:solidFill>
                  <a:schemeClr val="bg1"/>
                </a:solidFill>
              </a:rPr>
              <a:t>компромисов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000022_1726553250_661668_big.jpg"/>
          <p:cNvPicPr>
            <a:picLocks noChangeAspect="1" noChangeArrowheads="1"/>
          </p:cNvPicPr>
          <p:nvPr/>
        </p:nvPicPr>
        <p:blipFill>
          <a:blip r:embed="rId3" cstate="print"/>
          <a:srcRect l="10875" r="11184" b="8579"/>
          <a:stretch>
            <a:fillRect/>
          </a:stretch>
        </p:blipFill>
        <p:spPr bwMode="auto">
          <a:xfrm>
            <a:off x="214282" y="214290"/>
            <a:ext cx="8722111" cy="5715040"/>
          </a:xfrm>
          <a:prstGeom prst="rect">
            <a:avLst/>
          </a:prstGeom>
          <a:noFill/>
        </p:spPr>
      </p:pic>
      <p:pic>
        <p:nvPicPr>
          <p:cNvPr id="3075" name="Picture 3" descr="C:\Users\User\Desktop\photo_2024-09-17_15-02-21.jpg"/>
          <p:cNvPicPr>
            <a:picLocks noChangeAspect="1" noChangeArrowheads="1"/>
          </p:cNvPicPr>
          <p:nvPr/>
        </p:nvPicPr>
        <p:blipFill>
          <a:blip r:embed="rId4" cstate="print"/>
          <a:srcRect t="16808" b="2252"/>
          <a:stretch>
            <a:fillRect/>
          </a:stretch>
        </p:blipFill>
        <p:spPr bwMode="auto">
          <a:xfrm>
            <a:off x="214282" y="214290"/>
            <a:ext cx="8715436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Долгий путь к воссоединению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User\Desktop\17.5.jpg"/>
          <p:cNvPicPr>
            <a:picLocks noChangeAspect="1" noChangeArrowheads="1"/>
          </p:cNvPicPr>
          <p:nvPr/>
        </p:nvPicPr>
        <p:blipFill>
          <a:blip r:embed="rId3" cstate="print"/>
          <a:srcRect t="1376"/>
          <a:stretch>
            <a:fillRect/>
          </a:stretch>
        </p:blipFill>
        <p:spPr bwMode="auto">
          <a:xfrm>
            <a:off x="214282" y="214290"/>
            <a:ext cx="8715436" cy="57303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Освободительное движение на </a:t>
            </a:r>
            <a:r>
              <a:rPr lang="ru-RU" sz="3200" dirty="0" err="1" smtClean="0">
                <a:solidFill>
                  <a:schemeClr val="bg1"/>
                </a:solidFill>
              </a:rPr>
              <a:t>Несвижчине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000022_1726553250_661668_big.jpg"/>
          <p:cNvPicPr>
            <a:picLocks noChangeAspect="1" noChangeArrowheads="1"/>
          </p:cNvPicPr>
          <p:nvPr/>
        </p:nvPicPr>
        <p:blipFill>
          <a:blip r:embed="rId3" cstate="print"/>
          <a:srcRect l="10875" r="11184" b="8579"/>
          <a:stretch>
            <a:fillRect/>
          </a:stretch>
        </p:blipFill>
        <p:spPr bwMode="auto">
          <a:xfrm>
            <a:off x="214282" y="214290"/>
            <a:ext cx="8722111" cy="5715040"/>
          </a:xfrm>
          <a:prstGeom prst="rect">
            <a:avLst/>
          </a:prstGeom>
          <a:noFill/>
        </p:spPr>
      </p:pic>
      <p:pic>
        <p:nvPicPr>
          <p:cNvPr id="4098" name="Picture 2" descr="C:\Users\User\Desktop\i (1).jpg"/>
          <p:cNvPicPr>
            <a:picLocks noChangeAspect="1" noChangeArrowheads="1"/>
          </p:cNvPicPr>
          <p:nvPr/>
        </p:nvPicPr>
        <p:blipFill>
          <a:blip r:embed="rId4" cstate="print"/>
          <a:srcRect l="7232" r="2883"/>
          <a:stretch>
            <a:fillRect/>
          </a:stretch>
        </p:blipFill>
        <p:spPr bwMode="auto">
          <a:xfrm>
            <a:off x="214282" y="214290"/>
            <a:ext cx="8724834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Ситуация накануне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5124" name="Picture 4" descr="C:\Users\User\Desktop\Stalin_in_March_1935.jpg"/>
          <p:cNvPicPr>
            <a:picLocks noChangeAspect="1" noChangeArrowheads="1"/>
          </p:cNvPicPr>
          <p:nvPr/>
        </p:nvPicPr>
        <p:blipFill>
          <a:blip r:embed="rId3" cstate="print"/>
          <a:srcRect t="11083" b="2899"/>
          <a:stretch>
            <a:fillRect/>
          </a:stretch>
        </p:blipFill>
        <p:spPr bwMode="auto">
          <a:xfrm>
            <a:off x="214281" y="214289"/>
            <a:ext cx="8715437" cy="5699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Скоро в поход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000022_1726553250_661668_big.jpg"/>
          <p:cNvPicPr>
            <a:picLocks noChangeAspect="1" noChangeArrowheads="1"/>
          </p:cNvPicPr>
          <p:nvPr/>
        </p:nvPicPr>
        <p:blipFill>
          <a:blip r:embed="rId3" cstate="print"/>
          <a:srcRect l="10875" r="11184" b="8579"/>
          <a:stretch>
            <a:fillRect/>
          </a:stretch>
        </p:blipFill>
        <p:spPr bwMode="auto">
          <a:xfrm>
            <a:off x="214282" y="214290"/>
            <a:ext cx="8722111" cy="5715040"/>
          </a:xfrm>
          <a:prstGeom prst="rect">
            <a:avLst/>
          </a:prstGeom>
          <a:noFill/>
        </p:spPr>
      </p:pic>
      <p:pic>
        <p:nvPicPr>
          <p:cNvPr id="6147" name="Picture 3" descr="C:\Users\User\Desktop\de106aa99eb0c619f0eea3792c9313d4.jpg"/>
          <p:cNvPicPr>
            <a:picLocks noChangeAspect="1" noChangeArrowheads="1"/>
          </p:cNvPicPr>
          <p:nvPr/>
        </p:nvPicPr>
        <p:blipFill>
          <a:blip r:embed="rId4" cstate="print"/>
          <a:srcRect t="36042" b="12500"/>
          <a:stretch>
            <a:fillRect/>
          </a:stretch>
        </p:blipFill>
        <p:spPr bwMode="auto">
          <a:xfrm>
            <a:off x="214281" y="214290"/>
            <a:ext cx="8740891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Гениальность советской дипломатии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7170" name="Picture 2" descr="C:\Users\User\Desktop\maxresdefault.jpg"/>
          <p:cNvPicPr>
            <a:picLocks noChangeAspect="1" noChangeArrowheads="1"/>
          </p:cNvPicPr>
          <p:nvPr/>
        </p:nvPicPr>
        <p:blipFill>
          <a:blip r:embed="rId3" cstate="print"/>
          <a:srcRect l="11033" t="2628" r="10938" b="6410"/>
          <a:stretch>
            <a:fillRect/>
          </a:stretch>
        </p:blipFill>
        <p:spPr bwMode="auto">
          <a:xfrm>
            <a:off x="214282" y="214290"/>
            <a:ext cx="8715436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Освободительный поход. Начало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8194" name="Picture 2" descr="C:\Users\User\Downloads\fcb7111ffb4072e8213f3b3a52a727c5.jpg"/>
          <p:cNvPicPr>
            <a:picLocks noChangeAspect="1" noChangeArrowheads="1"/>
          </p:cNvPicPr>
          <p:nvPr/>
        </p:nvPicPr>
        <p:blipFill>
          <a:blip r:embed="rId3" cstate="print"/>
          <a:srcRect t="2500"/>
          <a:stretch>
            <a:fillRect/>
          </a:stretch>
        </p:blipFill>
        <p:spPr bwMode="auto">
          <a:xfrm>
            <a:off x="214281" y="264297"/>
            <a:ext cx="8715437" cy="56650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Встреча Красной Армии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9218" name="Picture 2" descr="C:\Users\User\Desktop\uid_199fde910af11c12d91f75b1d6e96ce31512487892275_width_1920_play_0_pos_0_gs_0_height_926.jpg"/>
          <p:cNvPicPr>
            <a:picLocks noChangeAspect="1" noChangeArrowheads="1"/>
          </p:cNvPicPr>
          <p:nvPr/>
        </p:nvPicPr>
        <p:blipFill>
          <a:blip r:embed="rId3" cstate="print"/>
          <a:srcRect l="18537" r="7164"/>
          <a:stretch>
            <a:fillRect/>
          </a:stretch>
        </p:blipFill>
        <p:spPr bwMode="auto">
          <a:xfrm>
            <a:off x="205010" y="214289"/>
            <a:ext cx="8724708" cy="56649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 smtClean="0">
                <a:solidFill>
                  <a:schemeClr val="bg1"/>
                </a:solidFill>
              </a:rPr>
              <a:t>Освобождение </a:t>
            </a:r>
            <a:r>
              <a:rPr lang="ru-RU" sz="3200" dirty="0" err="1" smtClean="0">
                <a:solidFill>
                  <a:schemeClr val="bg1"/>
                </a:solidFill>
              </a:rPr>
              <a:t>Несвижчины</a:t>
            </a:r>
            <a:endParaRPr lang="ru-RU" sz="32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3" descr="C:\Users\User\Desktop\ytRAthOB.jpg"/>
          <p:cNvPicPr>
            <a:picLocks noChangeAspect="1" noChangeArrowheads="1"/>
          </p:cNvPicPr>
          <p:nvPr/>
        </p:nvPicPr>
        <p:blipFill>
          <a:blip r:embed="rId3" cstate="print"/>
          <a:srcRect r="13358"/>
          <a:stretch>
            <a:fillRect/>
          </a:stretch>
        </p:blipFill>
        <p:spPr bwMode="auto">
          <a:xfrm>
            <a:off x="214281" y="214289"/>
            <a:ext cx="8715437" cy="56545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Освободительный поход. Триумфальное завершение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6" name="Picture 3" descr="C:\Users\User\Desktop\19718.jpg"/>
          <p:cNvPicPr>
            <a:picLocks noChangeAspect="1" noChangeArrowheads="1"/>
          </p:cNvPicPr>
          <p:nvPr/>
        </p:nvPicPr>
        <p:blipFill>
          <a:blip r:embed="rId3" cstate="print"/>
          <a:srcRect l="3509" r="4306"/>
          <a:stretch>
            <a:fillRect/>
          </a:stretch>
        </p:blipFill>
        <p:spPr bwMode="auto">
          <a:xfrm>
            <a:off x="214281" y="214290"/>
            <a:ext cx="8721931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Новые западные рубежи СССР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11266" name="Picture 2" descr="C:\Users\User\Desktop\brestpoland_01.jpg"/>
          <p:cNvPicPr>
            <a:picLocks noChangeAspect="1" noChangeArrowheads="1"/>
          </p:cNvPicPr>
          <p:nvPr/>
        </p:nvPicPr>
        <p:blipFill>
          <a:blip r:embed="rId3" cstate="print"/>
          <a:srcRect l="1521" t="1319" r="4115" b="6545"/>
          <a:stretch>
            <a:fillRect/>
          </a:stretch>
        </p:blipFill>
        <p:spPr bwMode="auto">
          <a:xfrm>
            <a:off x="214283" y="214290"/>
            <a:ext cx="8753902" cy="5690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Жизнь в новых советских областях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12291" name="Picture 3" descr="C:\Users\User\Desktop\fbf0b8ecab2aa3f1b12653ecc1817543.jpg"/>
          <p:cNvPicPr>
            <a:picLocks noChangeAspect="1" noChangeArrowheads="1"/>
          </p:cNvPicPr>
          <p:nvPr/>
        </p:nvPicPr>
        <p:blipFill>
          <a:blip r:embed="rId3" cstate="print"/>
          <a:srcRect t="709"/>
          <a:stretch>
            <a:fillRect/>
          </a:stretch>
        </p:blipFill>
        <p:spPr bwMode="auto">
          <a:xfrm>
            <a:off x="214282" y="214290"/>
            <a:ext cx="8715436" cy="57474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Итоги. Как у них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13315" name="Picture 3" descr="C:\Users\User\Desktop\uzniki.jpg"/>
          <p:cNvPicPr>
            <a:picLocks noChangeAspect="1" noChangeArrowheads="1"/>
          </p:cNvPicPr>
          <p:nvPr/>
        </p:nvPicPr>
        <p:blipFill>
          <a:blip r:embed="rId3" cstate="print"/>
          <a:srcRect t="937" b="7030"/>
          <a:stretch>
            <a:fillRect/>
          </a:stretch>
        </p:blipFill>
        <p:spPr bwMode="auto">
          <a:xfrm>
            <a:off x="214282" y="214290"/>
            <a:ext cx="8715436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Итоги. </a:t>
            </a:r>
            <a:r>
              <a:rPr lang="ru-RU" sz="3000" dirty="0" err="1" smtClean="0">
                <a:solidFill>
                  <a:schemeClr val="bg1"/>
                </a:solidFill>
              </a:rPr>
              <a:t>Несвижчина</a:t>
            </a:r>
            <a:endParaRPr lang="ru-RU" sz="3000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14338" name="Picture 2" descr="C:\Users\User\Desktop\scale_1200 (1).jpg"/>
          <p:cNvPicPr>
            <a:picLocks noChangeAspect="1" noChangeArrowheads="1"/>
          </p:cNvPicPr>
          <p:nvPr/>
        </p:nvPicPr>
        <p:blipFill>
          <a:blip r:embed="rId3" cstate="print"/>
          <a:srcRect t="1299" b="3896"/>
          <a:stretch>
            <a:fillRect/>
          </a:stretch>
        </p:blipFill>
        <p:spPr bwMode="auto">
          <a:xfrm>
            <a:off x="214281" y="214290"/>
            <a:ext cx="8715437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Итоги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C:\Users\User\Desktop\000022_1726553250_661668_big.jpg"/>
          <p:cNvPicPr>
            <a:picLocks noChangeAspect="1" noChangeArrowheads="1"/>
          </p:cNvPicPr>
          <p:nvPr/>
        </p:nvPicPr>
        <p:blipFill>
          <a:blip r:embed="rId3" cstate="print"/>
          <a:srcRect l="10875" r="11184" b="8579"/>
          <a:stretch>
            <a:fillRect/>
          </a:stretch>
        </p:blipFill>
        <p:spPr bwMode="auto">
          <a:xfrm>
            <a:off x="214282" y="214290"/>
            <a:ext cx="8722111" cy="5715040"/>
          </a:xfrm>
          <a:prstGeom prst="rect">
            <a:avLst/>
          </a:prstGeom>
          <a:noFill/>
        </p:spPr>
      </p:pic>
      <p:pic>
        <p:nvPicPr>
          <p:cNvPr id="15362" name="Picture 2" descr="C:\Users\User\Desktop\zapadnaja-belarus-1939-copy.jpg"/>
          <p:cNvPicPr>
            <a:picLocks noChangeAspect="1" noChangeArrowheads="1"/>
          </p:cNvPicPr>
          <p:nvPr/>
        </p:nvPicPr>
        <p:blipFill>
          <a:blip r:embed="rId4" cstate="print"/>
          <a:srcRect l="855" t="1366" r="855" b="1193"/>
          <a:stretch>
            <a:fillRect/>
          </a:stretch>
        </p:blipFill>
        <p:spPr bwMode="auto">
          <a:xfrm>
            <a:off x="214282" y="214290"/>
            <a:ext cx="8715437" cy="57150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786322"/>
            <a:ext cx="9144000" cy="207167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5800" dirty="0" smtClean="0"/>
              <a:t/>
            </a:r>
            <a:br>
              <a:rPr lang="ru-RU" sz="5800" dirty="0" smtClean="0"/>
            </a:br>
            <a:endParaRPr lang="ru-RU" sz="2200" i="1" dirty="0">
              <a:solidFill>
                <a:srgbClr val="00000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0" y="6000768"/>
            <a:ext cx="9144000" cy="85723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000" dirty="0" smtClean="0">
                <a:solidFill>
                  <a:schemeClr val="bg1"/>
                </a:solidFill>
              </a:rPr>
              <a:t>Сила единства</a:t>
            </a:r>
          </a:p>
          <a:p>
            <a:pPr>
              <a:spcBef>
                <a:spcPts val="0"/>
              </a:spcBef>
            </a:pPr>
            <a:endParaRPr lang="ru-RU" sz="2000" i="1" dirty="0" smtClean="0">
              <a:solidFill>
                <a:schemeClr val="bg1"/>
              </a:solidFill>
            </a:endParaRPr>
          </a:p>
        </p:txBody>
      </p:sp>
      <p:pic>
        <p:nvPicPr>
          <p:cNvPr id="6" name="Picture 2" descr="C:\Users\User\Desktop\17-sentabra-den-edinstva-plosad_00078-8.jpg"/>
          <p:cNvPicPr>
            <a:picLocks noChangeAspect="1" noChangeArrowheads="1"/>
          </p:cNvPicPr>
          <p:nvPr/>
        </p:nvPicPr>
        <p:blipFill>
          <a:blip r:embed="rId3" cstate="print"/>
          <a:srcRect t="2718"/>
          <a:stretch>
            <a:fillRect/>
          </a:stretch>
        </p:blipFill>
        <p:spPr bwMode="auto">
          <a:xfrm>
            <a:off x="214282" y="285728"/>
            <a:ext cx="8715437" cy="5653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9759494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00570"/>
            <a:ext cx="9144000" cy="85725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ru-RU" sz="96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be-BY" sz="12800" b="1" dirty="0" smtClean="0">
                <a:solidFill>
                  <a:schemeClr val="bg1"/>
                </a:solidFill>
              </a:rPr>
              <a:t>   </a:t>
            </a:r>
            <a:r>
              <a:rPr lang="ru-RU" sz="12800" b="1" dirty="0" smtClean="0">
                <a:solidFill>
                  <a:schemeClr val="bg1"/>
                </a:solidFill>
              </a:rPr>
              <a:t>История </a:t>
            </a:r>
            <a:r>
              <a:rPr lang="ru-RU" sz="12800" b="1" dirty="0" smtClean="0">
                <a:solidFill>
                  <a:schemeClr val="bg1"/>
                </a:solidFill>
              </a:rPr>
              <a:t>и смысл </a:t>
            </a:r>
            <a:r>
              <a:rPr lang="ru-RU" sz="12800" b="1" dirty="0" smtClean="0">
                <a:solidFill>
                  <a:schemeClr val="bg1"/>
                </a:solidFill>
              </a:rPr>
              <a:t>Дня </a:t>
            </a:r>
            <a:r>
              <a:rPr lang="ru-RU" sz="12800" b="1" dirty="0">
                <a:solidFill>
                  <a:schemeClr val="bg1"/>
                </a:solidFill>
              </a:rPr>
              <a:t>народного </a:t>
            </a:r>
            <a:r>
              <a:rPr lang="ru-RU" sz="12800" b="1" dirty="0" smtClean="0">
                <a:solidFill>
                  <a:schemeClr val="bg1"/>
                </a:solidFill>
              </a:rPr>
              <a:t>единства</a:t>
            </a:r>
            <a:r>
              <a:rPr lang="be-BY" sz="12800" b="1" dirty="0">
                <a:solidFill>
                  <a:schemeClr val="bg1"/>
                </a:solidFill>
              </a:rPr>
              <a:t> </a:t>
            </a:r>
            <a:endParaRPr lang="ru-RU" sz="1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9600" i="1" dirty="0" smtClean="0">
                <a:solidFill>
                  <a:schemeClr val="bg1"/>
                </a:solidFill>
              </a:rPr>
              <a:t>Лекция</a:t>
            </a:r>
            <a:endParaRPr lang="be-BY" sz="9600" i="1" dirty="0" smtClean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be-BY" sz="3200" i="1" dirty="0" smtClean="0">
              <a:solidFill>
                <a:schemeClr val="bg1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6400" i="1" dirty="0" err="1" smtClean="0">
                <a:solidFill>
                  <a:schemeClr val="bg1"/>
                </a:solidFill>
              </a:rPr>
              <a:t>Мозолевский</a:t>
            </a:r>
            <a:r>
              <a:rPr lang="ru-RU" sz="6400" i="1" dirty="0" smtClean="0">
                <a:solidFill>
                  <a:schemeClr val="bg1"/>
                </a:solidFill>
              </a:rPr>
              <a:t> Вячеслав Иванович</a:t>
            </a:r>
            <a:endParaRPr lang="be-BY" sz="6400" i="1" dirty="0" smtClean="0">
              <a:solidFill>
                <a:schemeClr val="bg1"/>
              </a:solidFill>
            </a:endParaRPr>
          </a:p>
          <a:p>
            <a:pPr algn="r">
              <a:spcBef>
                <a:spcPts val="0"/>
              </a:spcBef>
            </a:pPr>
            <a:r>
              <a:rPr lang="be-BY" sz="6400" i="1" dirty="0" smtClean="0">
                <a:solidFill>
                  <a:schemeClr val="bg1"/>
                </a:solidFill>
              </a:rPr>
              <a:t>магистр педагогических наук, </a:t>
            </a:r>
          </a:p>
          <a:p>
            <a:pPr algn="r">
              <a:spcBef>
                <a:spcPts val="0"/>
              </a:spcBef>
            </a:pPr>
            <a:r>
              <a:rPr lang="be-BY" sz="6400" i="1" dirty="0" smtClean="0">
                <a:solidFill>
                  <a:schemeClr val="bg1"/>
                </a:solidFill>
              </a:rPr>
              <a:t>Старший научный сотрудник</a:t>
            </a:r>
          </a:p>
          <a:p>
            <a:pPr lvl="0" algn="r">
              <a:spcBef>
                <a:spcPts val="0"/>
              </a:spcBef>
            </a:pPr>
            <a:r>
              <a:rPr lang="ru-RU" sz="6600" i="1" dirty="0" smtClean="0">
                <a:solidFill>
                  <a:schemeClr val="bg1"/>
                </a:solidFill>
              </a:rPr>
              <a:t>Несвижский историко-краеведческий музей</a:t>
            </a:r>
            <a:endParaRPr lang="be-BY" sz="6400" i="1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142852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i="1" dirty="0" smtClean="0">
                <a:solidFill>
                  <a:schemeClr val="bg1"/>
                </a:solidFill>
              </a:rPr>
              <a:t>Несвижский историко-краеведческий музей</a:t>
            </a:r>
            <a:endParaRPr lang="be-BY" sz="1600" i="1" dirty="0" smtClean="0">
              <a:solidFill>
                <a:schemeClr val="bg1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383054"/>
          </a:xfrm>
        </p:spPr>
        <p:txBody>
          <a:bodyPr>
            <a:normAutofit fontScale="77500" lnSpcReduction="20000"/>
          </a:bodyPr>
          <a:lstStyle/>
          <a:p>
            <a:endParaRPr lang="ru-RU" dirty="0"/>
          </a:p>
        </p:txBody>
      </p:sp>
      <p:pic>
        <p:nvPicPr>
          <p:cNvPr id="8" name="Picture 2" descr="C:\Users\Admin\Desktop\Без назван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2" b="-1"/>
          <a:stretch/>
        </p:blipFill>
        <p:spPr bwMode="auto">
          <a:xfrm>
            <a:off x="563116" y="620687"/>
            <a:ext cx="8017768" cy="403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User\Desktop\den_narodnogo_edinstva_0.jpg"/>
          <p:cNvPicPr>
            <a:picLocks noChangeAspect="1" noChangeArrowheads="1"/>
          </p:cNvPicPr>
          <p:nvPr/>
        </p:nvPicPr>
        <p:blipFill>
          <a:blip r:embed="rId3" cstate="print"/>
          <a:srcRect l="2439" t="10516" b="24964"/>
          <a:stretch>
            <a:fillRect/>
          </a:stretch>
        </p:blipFill>
        <p:spPr bwMode="auto">
          <a:xfrm>
            <a:off x="214282" y="571480"/>
            <a:ext cx="8729425" cy="41434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5846</TotalTime>
  <Words>93</Words>
  <Application>Microsoft Office PowerPoint</Application>
  <PresentationFormat>Экран (4:3)</PresentationFormat>
  <Paragraphs>90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Book Antiqua</vt:lpstr>
      <vt:lpstr>Calibri</vt:lpstr>
      <vt:lpstr>Lucida Sans</vt:lpstr>
      <vt:lpstr>Monotype Corsiva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              </vt:lpstr>
      <vt:lpstr>Презентация PowerPoint</vt:lpstr>
    </vt:vector>
  </TitlesOfParts>
  <Company>NIKMZ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GU</dc:creator>
  <cp:lastModifiedBy>Admin</cp:lastModifiedBy>
  <cp:revision>579</cp:revision>
  <dcterms:created xsi:type="dcterms:W3CDTF">2012-08-11T06:04:53Z</dcterms:created>
  <dcterms:modified xsi:type="dcterms:W3CDTF">2026-09-07T07:40:23Z</dcterms:modified>
</cp:coreProperties>
</file>